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40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94660"/>
  </p:normalViewPr>
  <p:slideViewPr>
    <p:cSldViewPr>
      <p:cViewPr varScale="1">
        <p:scale>
          <a:sx n="60" d="100"/>
          <a:sy n="60" d="100"/>
        </p:scale>
        <p:origin x="17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ADF5D3F4-7EA4-46FF-89BD-137F4C914296}" type="datetimeFigureOut">
              <a:rPr lang="en-US" smtClean="0"/>
              <a:pPr/>
              <a:t>1/20/2025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9A82256-918D-4687-B3C4-729947AB8C3E}"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F5D3F4-7EA4-46FF-89BD-137F4C914296}"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F5D3F4-7EA4-46FF-89BD-137F4C914296}"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DF5D3F4-7EA4-46FF-89BD-137F4C914296}"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DF5D3F4-7EA4-46FF-89BD-137F4C914296}"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82256-918D-4687-B3C4-729947AB8C3E}"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F5D3F4-7EA4-46FF-89BD-137F4C914296}"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DF5D3F4-7EA4-46FF-89BD-137F4C914296}"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A82256-918D-4687-B3C4-729947AB8C3E}"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ADF5D3F4-7EA4-46FF-89BD-137F4C914296}"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5D3F4-7EA4-46FF-89BD-137F4C914296}"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DF5D3F4-7EA4-46FF-89BD-137F4C914296}"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82256-918D-4687-B3C4-729947AB8C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ADF5D3F4-7EA4-46FF-89BD-137F4C914296}" type="datetimeFigureOut">
              <a:rPr lang="en-US" smtClean="0"/>
              <a:pPr/>
              <a:t>1/20/2025</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19A82256-918D-4687-B3C4-729947AB8C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ADF5D3F4-7EA4-46FF-89BD-137F4C914296}" type="datetimeFigureOut">
              <a:rPr lang="en-US" smtClean="0"/>
              <a:pPr/>
              <a:t>1/20/2025</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9A82256-918D-4687-B3C4-729947AB8C3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2800" dirty="0">
                <a:solidFill>
                  <a:srgbClr val="00B0F0"/>
                </a:solidFill>
                <a:latin typeface="Bodoni MT" pitchFamily="18" charset="0"/>
              </a:rPr>
              <a:t>Dr. </a:t>
            </a:r>
            <a:r>
              <a:rPr lang="en-US" sz="2800" dirty="0" err="1">
                <a:solidFill>
                  <a:srgbClr val="00B0F0"/>
                </a:solidFill>
                <a:latin typeface="Bodoni MT" pitchFamily="18" charset="0"/>
              </a:rPr>
              <a:t>Srinibash</a:t>
            </a:r>
            <a:r>
              <a:rPr lang="en-US" sz="2800" dirty="0">
                <a:solidFill>
                  <a:srgbClr val="00B0F0"/>
                </a:solidFill>
                <a:latin typeface="Bodoni MT" pitchFamily="18" charset="0"/>
              </a:rPr>
              <a:t> Dash</a:t>
            </a:r>
            <a:br>
              <a:rPr lang="en-US" sz="2800" dirty="0">
                <a:solidFill>
                  <a:srgbClr val="00B0F0"/>
                </a:solidFill>
                <a:latin typeface="Bodoni MT" pitchFamily="18" charset="0"/>
              </a:rPr>
            </a:br>
            <a:r>
              <a:rPr lang="en-US" sz="2800" dirty="0">
                <a:solidFill>
                  <a:srgbClr val="00B0F0"/>
                </a:solidFill>
                <a:latin typeface="Bodoni MT" pitchFamily="18" charset="0"/>
              </a:rPr>
              <a:t>Associate Professor &amp; Head</a:t>
            </a:r>
            <a:br>
              <a:rPr lang="en-US" sz="2800" dirty="0">
                <a:solidFill>
                  <a:srgbClr val="00B0F0"/>
                </a:solidFill>
                <a:latin typeface="Bodoni MT" pitchFamily="18" charset="0"/>
              </a:rPr>
            </a:br>
            <a:r>
              <a:rPr lang="en-US" sz="2800" dirty="0">
                <a:solidFill>
                  <a:srgbClr val="00B0F0"/>
                </a:solidFill>
                <a:latin typeface="Bodoni MT" pitchFamily="18" charset="0"/>
              </a:rPr>
              <a:t>School of Management</a:t>
            </a:r>
            <a:br>
              <a:rPr lang="en-US" sz="2800" dirty="0">
                <a:solidFill>
                  <a:srgbClr val="00B0F0"/>
                </a:solidFill>
                <a:latin typeface="Bodoni MT" pitchFamily="18" charset="0"/>
              </a:rPr>
            </a:br>
            <a:r>
              <a:rPr lang="en-IN" sz="2800" dirty="0">
                <a:solidFill>
                  <a:srgbClr val="00B0F0"/>
                </a:solidFill>
                <a:latin typeface="Bodoni MT" pitchFamily="18" charset="0"/>
              </a:rPr>
              <a:t>GMU, SBP</a:t>
            </a:r>
            <a:br>
              <a:rPr lang="en-US" sz="2800" dirty="0">
                <a:solidFill>
                  <a:srgbClr val="00B0F0"/>
                </a:solidFill>
              </a:rPr>
            </a:br>
            <a:endParaRPr lang="en-US" sz="2800" dirty="0">
              <a:solidFill>
                <a:srgbClr val="00B0F0"/>
              </a:solidFill>
            </a:endParaRPr>
          </a:p>
        </p:txBody>
      </p:sp>
      <p:sp>
        <p:nvSpPr>
          <p:cNvPr id="3" name="Subtitle 2"/>
          <p:cNvSpPr>
            <a:spLocks noGrp="1"/>
          </p:cNvSpPr>
          <p:nvPr>
            <p:ph type="subTitle" idx="1"/>
          </p:nvPr>
        </p:nvSpPr>
        <p:spPr>
          <a:xfrm>
            <a:off x="762000" y="914400"/>
            <a:ext cx="7772400" cy="1676400"/>
          </a:xfrm>
        </p:spPr>
        <p:txBody>
          <a:bodyPr>
            <a:normAutofit/>
          </a:bodyPr>
          <a:lstStyle/>
          <a:p>
            <a:pPr algn="ctr"/>
            <a:r>
              <a:rPr lang="en-US" sz="4000" dirty="0">
                <a:solidFill>
                  <a:schemeClr val="accent2"/>
                </a:solidFill>
              </a:rPr>
              <a:t>Topic :Indian industry on policy towards American industry</a:t>
            </a:r>
          </a:p>
          <a:p>
            <a:endParaRPr lang="en-US" sz="4000" dirty="0">
              <a:solidFill>
                <a:schemeClr val="accent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0"/>
            <a:ext cx="7772400" cy="5562600"/>
          </a:xfrm>
        </p:spPr>
        <p:txBody>
          <a:bodyPr>
            <a:normAutofit/>
          </a:bodyPr>
          <a:lstStyle/>
          <a:p>
            <a:pPr>
              <a:buFont typeface="Wingdings" pitchFamily="2" charset="2"/>
              <a:buChar char="v"/>
            </a:pPr>
            <a:r>
              <a:rPr lang="en-US" dirty="0">
                <a:solidFill>
                  <a:srgbClr val="FFFF00"/>
                </a:solidFill>
              </a:rPr>
              <a:t>Emergency committee for American trade (ECAT)</a:t>
            </a:r>
          </a:p>
          <a:p>
            <a:pPr>
              <a:buFont typeface="Wingdings" pitchFamily="2" charset="2"/>
              <a:buChar char="v"/>
            </a:pPr>
            <a:r>
              <a:rPr lang="en-US" dirty="0">
                <a:solidFill>
                  <a:srgbClr val="FFFF00"/>
                </a:solidFill>
              </a:rPr>
              <a:t>Association of the </a:t>
            </a:r>
            <a:r>
              <a:rPr lang="en-US" dirty="0" err="1">
                <a:solidFill>
                  <a:srgbClr val="FFFF00"/>
                </a:solidFill>
              </a:rPr>
              <a:t>Nonwovwn</a:t>
            </a:r>
            <a:r>
              <a:rPr lang="en-US" dirty="0">
                <a:solidFill>
                  <a:srgbClr val="FFFF00"/>
                </a:solidFill>
              </a:rPr>
              <a:t> fabrics industry (INDA)</a:t>
            </a:r>
          </a:p>
          <a:p>
            <a:pPr>
              <a:buFont typeface="Wingdings" pitchFamily="2" charset="2"/>
              <a:buChar char="v"/>
            </a:pPr>
            <a:r>
              <a:rPr lang="en-US" dirty="0">
                <a:solidFill>
                  <a:srgbClr val="FFFF00"/>
                </a:solidFill>
              </a:rPr>
              <a:t>Motion picture </a:t>
            </a:r>
            <a:r>
              <a:rPr lang="en-US" dirty="0" err="1">
                <a:solidFill>
                  <a:srgbClr val="FFFF00"/>
                </a:solidFill>
              </a:rPr>
              <a:t>associatin</a:t>
            </a:r>
            <a:r>
              <a:rPr lang="en-US" dirty="0">
                <a:solidFill>
                  <a:srgbClr val="FFFF00"/>
                </a:solidFill>
              </a:rPr>
              <a:t> of  America (MPAA)</a:t>
            </a:r>
          </a:p>
          <a:p>
            <a:pPr>
              <a:buFont typeface="Wingdings" pitchFamily="2" charset="2"/>
              <a:buChar char="v"/>
            </a:pPr>
            <a:r>
              <a:rPr lang="en-US" dirty="0">
                <a:solidFill>
                  <a:srgbClr val="FFFF00"/>
                </a:solidFill>
              </a:rPr>
              <a:t>National institutions of manufacturers(NAM)</a:t>
            </a:r>
          </a:p>
          <a:p>
            <a:pPr>
              <a:buFont typeface="Wingdings" pitchFamily="2" charset="2"/>
              <a:buChar char="v"/>
            </a:pPr>
            <a:r>
              <a:rPr lang="en-US" dirty="0">
                <a:solidFill>
                  <a:srgbClr val="FFFF00"/>
                </a:solidFill>
              </a:rPr>
              <a:t>National electrical manufacturers association(NEMA)</a:t>
            </a:r>
          </a:p>
          <a:p>
            <a:pPr>
              <a:buFont typeface="Wingdings" pitchFamily="2" charset="2"/>
              <a:buChar char="v"/>
            </a:pPr>
            <a:r>
              <a:rPr lang="en-US" dirty="0">
                <a:solidFill>
                  <a:srgbClr val="FFFF00"/>
                </a:solidFill>
              </a:rPr>
              <a:t>National foreign trade council (NFTC)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819400"/>
            <a:ext cx="7772400" cy="914400"/>
          </a:xfrm>
        </p:spPr>
        <p:txBody>
          <a:bodyPr/>
          <a:lstStyle/>
          <a:p>
            <a:pPr algn="ctr"/>
            <a:r>
              <a:rPr lang="en-US" sz="4800" b="1" dirty="0">
                <a:latin typeface="Algerian" panose="04020705040A02060702" pitchFamily="82" charset="0"/>
              </a:rPr>
              <a:t>THANK YOU</a:t>
            </a:r>
          </a:p>
        </p:txBody>
      </p:sp>
    </p:spTree>
    <p:extLst>
      <p:ext uri="{BB962C8B-B14F-4D97-AF65-F5344CB8AC3E}">
        <p14:creationId xmlns:p14="http://schemas.microsoft.com/office/powerpoint/2010/main" val="84932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Industrial policy :</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r>
              <a:rPr lang="en-US" dirty="0">
                <a:solidFill>
                  <a:srgbClr val="FFFF00"/>
                </a:solidFill>
              </a:rPr>
              <a:t>Plan of a country , sometimes </a:t>
            </a:r>
            <a:r>
              <a:rPr lang="en-US" dirty="0" err="1">
                <a:solidFill>
                  <a:srgbClr val="FFFF00"/>
                </a:solidFill>
              </a:rPr>
              <a:t>shorterned</a:t>
            </a:r>
            <a:r>
              <a:rPr lang="en-US" dirty="0">
                <a:solidFill>
                  <a:srgbClr val="FFFF00"/>
                </a:solidFill>
              </a:rPr>
              <a:t> IP, is its official strategic effort to encourage the development &amp; growth of the manufacturing sector of the economy . The government takes measures “aimed at improving the competitiveness &amp; capabilities of domestic firms &amp; promoting structural transformation . A country’s infrastructure (transportation ,telecommunications &amp; energy industry) is the major part of the manufacturing sector that industries fall dismally to add to such a growing body manufacturing industries.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33400"/>
            <a:ext cx="7772400" cy="5822160"/>
          </a:xfrm>
        </p:spPr>
        <p:txBody>
          <a:bodyPr>
            <a:noAutofit/>
          </a:bodyPr>
          <a:lstStyle/>
          <a:p>
            <a:r>
              <a:rPr lang="en-US" sz="2400" dirty="0">
                <a:solidFill>
                  <a:srgbClr val="FFFF00"/>
                </a:solidFill>
              </a:rPr>
              <a:t>Industrial policy are sector </a:t>
            </a:r>
            <a:r>
              <a:rPr lang="en-US" sz="2400" dirty="0" err="1">
                <a:solidFill>
                  <a:srgbClr val="FFFF00"/>
                </a:solidFill>
              </a:rPr>
              <a:t>specific,unlike</a:t>
            </a:r>
            <a:r>
              <a:rPr lang="en-US" sz="2400" dirty="0">
                <a:solidFill>
                  <a:srgbClr val="FFFF00"/>
                </a:solidFill>
              </a:rPr>
              <a:t> broader macro economic policies. They are often considered to be interventionist as opposed to laissez fair economics. </a:t>
            </a:r>
            <a:r>
              <a:rPr lang="en-US" sz="2400" dirty="0">
                <a:solidFill>
                  <a:srgbClr val="00B0F0"/>
                </a:solidFill>
              </a:rPr>
              <a:t>Example</a:t>
            </a:r>
          </a:p>
          <a:p>
            <a:r>
              <a:rPr lang="en-US" sz="2400" dirty="0">
                <a:solidFill>
                  <a:srgbClr val="FFFF00"/>
                </a:solidFill>
              </a:rPr>
              <a:t>Of horizontal economy wide policies are tightening credit or taxing capital gain while </a:t>
            </a:r>
            <a:r>
              <a:rPr lang="en-US" sz="2400" dirty="0">
                <a:solidFill>
                  <a:srgbClr val="00B0F0"/>
                </a:solidFill>
              </a:rPr>
              <a:t>example</a:t>
            </a:r>
            <a:r>
              <a:rPr lang="en-US" sz="2400" dirty="0">
                <a:solidFill>
                  <a:srgbClr val="FFFF00"/>
                </a:solidFill>
              </a:rPr>
              <a:t> of vertical sector specific policies comprise protecting textiles from imports or subsidizing  export industries. Free market advocates consider industrial policies as interventionist measures typical of mixed economy countries.</a:t>
            </a:r>
          </a:p>
          <a:p>
            <a:r>
              <a:rPr lang="en-US" sz="2400" dirty="0">
                <a:solidFill>
                  <a:srgbClr val="FFFF00"/>
                </a:solidFill>
              </a:rPr>
              <a:t>Many types of industrial policies contain common elements with other types of interventionist practices such as trade policy &amp; fiscal policy. An example of a typical industrial policy is import substitution industrialization where trade barriers are temporarily imposed on some key sectors as manufacturing.</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chemeClr val="tx2"/>
                </a:solidFill>
              </a:rPr>
              <a:t>Many types of industrial policies contain common elements with other types of interventionist </a:t>
            </a:r>
            <a:r>
              <a:rPr lang="en-US" dirty="0" err="1">
                <a:solidFill>
                  <a:schemeClr val="tx2"/>
                </a:solidFill>
              </a:rPr>
              <a:t>pratices</a:t>
            </a:r>
            <a:r>
              <a:rPr lang="en-US" dirty="0">
                <a:solidFill>
                  <a:schemeClr val="tx2"/>
                </a:solidFill>
              </a:rPr>
              <a:t> such as trade policy &amp; fiscal policy. An example of a typical industrial policy is import substitution industrialization where trade barriers are temporarily imposed on some key sectors as manufacturing.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773936"/>
          </a:xfrm>
        </p:spPr>
        <p:txBody>
          <a:bodyPr/>
          <a:lstStyle/>
          <a:p>
            <a:r>
              <a:rPr lang="en-US" dirty="0">
                <a:solidFill>
                  <a:srgbClr val="C00000"/>
                </a:solidFill>
              </a:rPr>
              <a:t>India may take US to WTO if included in priority country list:</a:t>
            </a:r>
          </a:p>
        </p:txBody>
      </p:sp>
      <p:sp>
        <p:nvSpPr>
          <p:cNvPr id="3" name="Content Placeholder 2"/>
          <p:cNvSpPr>
            <a:spLocks noGrp="1"/>
          </p:cNvSpPr>
          <p:nvPr>
            <p:ph idx="1"/>
          </p:nvPr>
        </p:nvSpPr>
        <p:spPr>
          <a:xfrm>
            <a:off x="914400" y="2514600"/>
            <a:ext cx="7772400" cy="4572000"/>
          </a:xfrm>
        </p:spPr>
        <p:txBody>
          <a:bodyPr>
            <a:normAutofit/>
          </a:bodyPr>
          <a:lstStyle/>
          <a:p>
            <a:r>
              <a:rPr lang="en-US" sz="2400" dirty="0">
                <a:solidFill>
                  <a:srgbClr val="FFFF00"/>
                </a:solidFill>
              </a:rPr>
              <a:t> US industry &amp; trade lobbies are putting pressure on their government to put India under priority country list.</a:t>
            </a:r>
          </a:p>
          <a:p>
            <a:r>
              <a:rPr lang="en-US" sz="2400" dirty="0">
                <a:solidFill>
                  <a:srgbClr val="00B0F0"/>
                </a:solidFill>
              </a:rPr>
              <a:t>New Delhi</a:t>
            </a:r>
            <a:r>
              <a:rPr lang="en-US" sz="2400" dirty="0">
                <a:solidFill>
                  <a:srgbClr val="FFFF00"/>
                </a:solidFill>
              </a:rPr>
              <a:t> : India is likely to drag the US to WTO if US includes it in the “priority foreign country” list for intellectual property rights (IPR) a development that could further </a:t>
            </a:r>
            <a:r>
              <a:rPr lang="en-US" sz="2400" dirty="0" err="1">
                <a:solidFill>
                  <a:srgbClr val="FFFF00"/>
                </a:solidFill>
              </a:rPr>
              <a:t>esscolate</a:t>
            </a:r>
            <a:r>
              <a:rPr lang="en-US" sz="2400" dirty="0">
                <a:solidFill>
                  <a:srgbClr val="FFFF00"/>
                </a:solidFill>
              </a:rPr>
              <a:t> trade tensions between the 2.   </a:t>
            </a:r>
          </a:p>
          <a:p>
            <a:r>
              <a:rPr lang="en-US" sz="2400" dirty="0">
                <a:solidFill>
                  <a:srgbClr val="FFFF00"/>
                </a:solidFill>
              </a:rPr>
              <a:t>The US industry &amp; trade lobbies are putting pressure on their government to put India under this list ,sources said officials here said the demand is “completely wrong” as India’s intellectual property rights are complaints with global laws ,including the WTO.</a:t>
            </a:r>
          </a:p>
          <a:p>
            <a:endParaRPr lang="en-US" sz="2400" dirty="0">
              <a:solidFill>
                <a:srgbClr val="00B0F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9200"/>
            <a:ext cx="7772400" cy="4572000"/>
          </a:xfrm>
        </p:spPr>
        <p:txBody>
          <a:bodyPr/>
          <a:lstStyle/>
          <a:p>
            <a:pPr>
              <a:buNone/>
            </a:pPr>
            <a:r>
              <a:rPr lang="en-US" dirty="0">
                <a:solidFill>
                  <a:srgbClr val="FFFF00"/>
                </a:solidFill>
              </a:rPr>
              <a:t>Under the US trade </a:t>
            </a:r>
            <a:r>
              <a:rPr lang="en-US" dirty="0" err="1">
                <a:solidFill>
                  <a:srgbClr val="FFFF00"/>
                </a:solidFill>
              </a:rPr>
              <a:t>act,a</a:t>
            </a:r>
            <a:r>
              <a:rPr lang="en-US" dirty="0">
                <a:solidFill>
                  <a:srgbClr val="FFFF00"/>
                </a:solidFill>
              </a:rPr>
              <a:t> priority foreign country is the worst classification given to those which deny adequate &amp; effective protection of IPR or fair &amp; equitable market access to the US persons relying on IPR protection . Inclusion into this list leads to trade sanctions.</a:t>
            </a:r>
          </a:p>
          <a:p>
            <a:pPr>
              <a:buNone/>
            </a:pPr>
            <a:endParaRPr lang="en-US"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772400" cy="914400"/>
          </a:xfrm>
        </p:spPr>
        <p:txBody>
          <a:bodyPr/>
          <a:lstStyle/>
          <a:p>
            <a:r>
              <a:rPr lang="en-US" sz="3600" dirty="0">
                <a:solidFill>
                  <a:srgbClr val="C00000"/>
                </a:solidFill>
              </a:rPr>
              <a:t>US probing ‘discrimination’ in Indian trade policies :  </a:t>
            </a:r>
          </a:p>
        </p:txBody>
      </p:sp>
      <p:sp>
        <p:nvSpPr>
          <p:cNvPr id="3" name="Content Placeholder 2"/>
          <p:cNvSpPr>
            <a:spLocks noGrp="1"/>
          </p:cNvSpPr>
          <p:nvPr>
            <p:ph idx="1"/>
          </p:nvPr>
        </p:nvSpPr>
        <p:spPr>
          <a:xfrm>
            <a:off x="838200" y="1600200"/>
            <a:ext cx="7391400" cy="5257800"/>
          </a:xfrm>
        </p:spPr>
        <p:txBody>
          <a:bodyPr>
            <a:noAutofit/>
          </a:bodyPr>
          <a:lstStyle/>
          <a:p>
            <a:r>
              <a:rPr lang="en-US" sz="2400" dirty="0">
                <a:solidFill>
                  <a:srgbClr val="FFFF00"/>
                </a:solidFill>
              </a:rPr>
              <a:t>India’s policies for regulating foreign trade 7 investment ,particularly in the context of  IPR affecting the pharmaceutical industry were in the cross hairs of the US congress this week as a lengthy investigation was launched into whether such policies were harming the US economy by discriminating against American firm. The first finding investigation on trade ,investment &amp; industrial policies in India. Effects on the US international trade commission upon authorization by the senate finance committee &amp; the house of representatives ways &amp; means committee.</a:t>
            </a:r>
          </a:p>
          <a:p>
            <a:r>
              <a:rPr lang="en-US" sz="2400" dirty="0">
                <a:solidFill>
                  <a:srgbClr val="FFFF00"/>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rPr>
              <a:t>Alliance for fair trade with India (AFTI):</a:t>
            </a:r>
            <a:r>
              <a:rPr lang="en-US" dirty="0">
                <a:solidFill>
                  <a:srgbClr val="FF0000"/>
                </a:solidFill>
              </a:rPr>
              <a:t>Ground zero for trade sanctions against India:</a:t>
            </a:r>
            <a:endParaRPr lang="en-US" dirty="0">
              <a:solidFill>
                <a:srgbClr val="C00000"/>
              </a:solidFill>
            </a:endParaRPr>
          </a:p>
        </p:txBody>
      </p:sp>
      <p:sp>
        <p:nvSpPr>
          <p:cNvPr id="3" name="Content Placeholder 2"/>
          <p:cNvSpPr>
            <a:spLocks noGrp="1"/>
          </p:cNvSpPr>
          <p:nvPr>
            <p:ph idx="1"/>
          </p:nvPr>
        </p:nvSpPr>
        <p:spPr>
          <a:xfrm>
            <a:off x="990600" y="2895600"/>
            <a:ext cx="7772400" cy="4572000"/>
          </a:xfrm>
        </p:spPr>
        <p:txBody>
          <a:bodyPr>
            <a:normAutofit lnSpcReduction="10000"/>
          </a:bodyPr>
          <a:lstStyle/>
          <a:p>
            <a:r>
              <a:rPr lang="en-US" dirty="0">
                <a:solidFill>
                  <a:srgbClr val="FFFF00"/>
                </a:solidFill>
              </a:rPr>
              <a:t>AFTI was created in </a:t>
            </a:r>
            <a:r>
              <a:rPr lang="en-US" dirty="0" err="1">
                <a:solidFill>
                  <a:srgbClr val="FFFF00"/>
                </a:solidFill>
              </a:rPr>
              <a:t>june</a:t>
            </a:r>
            <a:r>
              <a:rPr lang="en-US" dirty="0">
                <a:solidFill>
                  <a:srgbClr val="FFFF00"/>
                </a:solidFill>
              </a:rPr>
              <a:t> 2013,to lobby for “increasing action to address the erosion of IPR in India”. According to this group ,it is comprised of organizations representing a range of US industries adversely impact by India’s troubling &amp; frequently discriminatory policies, including manufacturing, agriculture, </a:t>
            </a:r>
            <a:r>
              <a:rPr lang="en-US" dirty="0" err="1">
                <a:solidFill>
                  <a:srgbClr val="FFFF00"/>
                </a:solidFill>
              </a:rPr>
              <a:t>telecommunications,pharmaceuticals</a:t>
            </a:r>
            <a:r>
              <a:rPr lang="en-US" dirty="0">
                <a:solidFill>
                  <a:srgbClr val="FFFF00"/>
                </a:solidFill>
              </a:rPr>
              <a:t> &amp; beyond.</a:t>
            </a:r>
          </a:p>
          <a:p>
            <a:r>
              <a:rPr lang="en-US" dirty="0">
                <a:solidFill>
                  <a:srgbClr val="FFFF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392936"/>
          </a:xfrm>
        </p:spPr>
        <p:txBody>
          <a:bodyPr/>
          <a:lstStyle/>
          <a:p>
            <a:r>
              <a:rPr lang="en-US" sz="2800" dirty="0"/>
              <a:t>The AFTI is a coalition of several of the most powerful trade association in Washington ,</a:t>
            </a:r>
            <a:r>
              <a:rPr lang="en-US" sz="2800" dirty="0" err="1"/>
              <a:t>Dc,including</a:t>
            </a:r>
            <a:r>
              <a:rPr lang="en-US" sz="2800" dirty="0"/>
              <a:t> :</a:t>
            </a:r>
            <a:br>
              <a:rPr lang="en-US" sz="2800" dirty="0"/>
            </a:br>
            <a:endParaRPr lang="en-US" sz="2800" dirty="0"/>
          </a:p>
        </p:txBody>
      </p:sp>
      <p:sp>
        <p:nvSpPr>
          <p:cNvPr id="3" name="Content Placeholder 2"/>
          <p:cNvSpPr>
            <a:spLocks noGrp="1"/>
          </p:cNvSpPr>
          <p:nvPr>
            <p:ph idx="1"/>
          </p:nvPr>
        </p:nvSpPr>
        <p:spPr>
          <a:xfrm>
            <a:off x="762000" y="1981200"/>
            <a:ext cx="7772400" cy="4648200"/>
          </a:xfrm>
        </p:spPr>
        <p:txBody>
          <a:bodyPr/>
          <a:lstStyle/>
          <a:p>
            <a:r>
              <a:rPr lang="en-US" dirty="0">
                <a:solidFill>
                  <a:srgbClr val="FFFF00"/>
                </a:solidFill>
              </a:rPr>
              <a:t>Association of equipment manufacturers (AEM)</a:t>
            </a:r>
          </a:p>
          <a:p>
            <a:r>
              <a:rPr lang="en-US" dirty="0">
                <a:solidFill>
                  <a:srgbClr val="FFFF00"/>
                </a:solidFill>
              </a:rPr>
              <a:t>American </a:t>
            </a:r>
            <a:r>
              <a:rPr lang="en-US" dirty="0" err="1">
                <a:solidFill>
                  <a:srgbClr val="FFFF00"/>
                </a:solidFill>
              </a:rPr>
              <a:t>foundary</a:t>
            </a:r>
            <a:r>
              <a:rPr lang="en-US" dirty="0">
                <a:solidFill>
                  <a:srgbClr val="FFFF00"/>
                </a:solidFill>
              </a:rPr>
              <a:t> society (AFS)</a:t>
            </a:r>
          </a:p>
          <a:p>
            <a:r>
              <a:rPr lang="en-US" dirty="0">
                <a:solidFill>
                  <a:srgbClr val="FFFF00"/>
                </a:solidFill>
              </a:rPr>
              <a:t>American business conference </a:t>
            </a:r>
          </a:p>
          <a:p>
            <a:r>
              <a:rPr lang="en-US" dirty="0">
                <a:solidFill>
                  <a:srgbClr val="FFFF00"/>
                </a:solidFill>
              </a:rPr>
              <a:t>Biotechnology industrial </a:t>
            </a:r>
            <a:r>
              <a:rPr lang="en-US" dirty="0" err="1">
                <a:solidFill>
                  <a:srgbClr val="FFFF00"/>
                </a:solidFill>
              </a:rPr>
              <a:t>organisations</a:t>
            </a:r>
            <a:r>
              <a:rPr lang="en-US" dirty="0">
                <a:solidFill>
                  <a:srgbClr val="FFFF00"/>
                </a:solidFill>
              </a:rPr>
              <a:t>(BIO)</a:t>
            </a:r>
          </a:p>
          <a:p>
            <a:r>
              <a:rPr lang="en-US" dirty="0">
                <a:solidFill>
                  <a:srgbClr val="FFFF00"/>
                </a:solidFill>
              </a:rPr>
              <a:t>California manufacturers &amp; technology association </a:t>
            </a:r>
          </a:p>
          <a:p>
            <a:r>
              <a:rPr lang="en-US" dirty="0" err="1">
                <a:solidFill>
                  <a:srgbClr val="FFFF00"/>
                </a:solidFill>
              </a:rPr>
              <a:t>Croplife</a:t>
            </a:r>
            <a:endParaRPr lang="en-US" dirty="0">
              <a:solidFill>
                <a:srgbClr val="FFFF00"/>
              </a:solidFill>
            </a:endParaRPr>
          </a:p>
          <a:p>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130</TotalTime>
  <Words>720</Words>
  <Application>Microsoft Office PowerPoint</Application>
  <PresentationFormat>On-screen Show (4:3)</PresentationFormat>
  <Paragraphs>33</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Algerian</vt:lpstr>
      <vt:lpstr>Bodoni MT</vt:lpstr>
      <vt:lpstr>Consolas</vt:lpstr>
      <vt:lpstr>Corbel</vt:lpstr>
      <vt:lpstr>Wingdings</vt:lpstr>
      <vt:lpstr>Wingdings 2</vt:lpstr>
      <vt:lpstr>Wingdings 3</vt:lpstr>
      <vt:lpstr>Metro</vt:lpstr>
      <vt:lpstr>Dr. Srinibash Dash Associate Professor &amp; Head School of Management GMU, SBP </vt:lpstr>
      <vt:lpstr>Industrial policy : </vt:lpstr>
      <vt:lpstr>PowerPoint Presentation</vt:lpstr>
      <vt:lpstr>PowerPoint Presentation</vt:lpstr>
      <vt:lpstr>India may take US to WTO if included in priority country list:</vt:lpstr>
      <vt:lpstr>PowerPoint Presentation</vt:lpstr>
      <vt:lpstr>US probing ‘discrimination’ in Indian trade policies :  </vt:lpstr>
      <vt:lpstr>Alliance for fair trade with India (AFTI):Ground zero for trade sanctions against India:</vt:lpstr>
      <vt:lpstr>The AFTI is a coalition of several of the most powerful trade association in Washington ,Dc,including : </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 Soumya prava das</dc:title>
  <dc:creator>hello</dc:creator>
  <cp:lastModifiedBy>OWNER</cp:lastModifiedBy>
  <cp:revision>20</cp:revision>
  <dcterms:created xsi:type="dcterms:W3CDTF">2008-11-05T14:46:33Z</dcterms:created>
  <dcterms:modified xsi:type="dcterms:W3CDTF">2025-01-20T17:12:21Z</dcterms:modified>
</cp:coreProperties>
</file>